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7559675" cx="106918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7">
          <p15:clr>
            <a:srgbClr val="A4A3A4"/>
          </p15:clr>
        </p15:guide>
        <p15:guide id="2" pos="306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jQCITXAJYCpQ96rOCpQ79uGdFf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7" orient="horz"/>
        <p:guide pos="30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2947634" y="-200158"/>
            <a:ext cx="4796544" cy="9221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5600802" y="2453010"/>
            <a:ext cx="6406475" cy="2305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923135" y="214411"/>
            <a:ext cx="6406475" cy="6782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2564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Char char="•"/>
              <a:defRPr sz="3527"/>
            </a:lvl1pPr>
            <a:lvl2pPr indent="-424561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Char char="•"/>
              <a:defRPr sz="3086"/>
            </a:lvl2pPr>
            <a:lvl3pPr indent="-39662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646"/>
            </a:lvl3pPr>
            <a:lvl4pPr indent="-368617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4pPr>
            <a:lvl5pPr indent="-368617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5pPr>
            <a:lvl6pPr indent="-368617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6pPr>
            <a:lvl7pPr indent="-368617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7pPr>
            <a:lvl8pPr indent="-368617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8pPr>
            <a:lvl9pPr indent="-368617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Calibri"/>
              <a:buNone/>
              <a:defRPr b="0" i="0" sz="4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4561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b="0" i="0" sz="3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6621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b="0" i="0" sz="264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617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4583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4583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30.png"/><Relationship Id="rId5" Type="http://schemas.openxmlformats.org/officeDocument/2006/relationships/image" Target="../media/image35.png"/><Relationship Id="rId6" Type="http://schemas.openxmlformats.org/officeDocument/2006/relationships/image" Target="../media/image28.png"/><Relationship Id="rId7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hyperlink" Target="https://weduchelp.zendesk.com/hc/en-gb/articles/27160677663505-Parent-App-Walkthrough-Payments" TargetMode="External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35.png"/><Relationship Id="rId10" Type="http://schemas.openxmlformats.org/officeDocument/2006/relationships/image" Target="../media/image6.png"/><Relationship Id="rId9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13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image" Target="../media/image5.jpg"/><Relationship Id="rId7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606" y="575962"/>
            <a:ext cx="3756093" cy="62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, arrow&#10;&#10;Description automatically generated"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30" y="2251836"/>
            <a:ext cx="10691813" cy="3401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2384" y="248697"/>
            <a:ext cx="2546919" cy="5512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"/>
          <p:cNvGrpSpPr/>
          <p:nvPr/>
        </p:nvGrpSpPr>
        <p:grpSpPr>
          <a:xfrm>
            <a:off x="-1" y="5167759"/>
            <a:ext cx="10691814" cy="2390083"/>
            <a:chOff x="-1" y="5167759"/>
            <a:chExt cx="10691814" cy="2390083"/>
          </a:xfrm>
        </p:grpSpPr>
        <p:pic>
          <p:nvPicPr>
            <p:cNvPr descr="Graphical user interface&#10;&#10;Description automatically generated" id="88" name="Google Shape;88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" y="5167759"/>
              <a:ext cx="10691814" cy="23900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"/>
            <p:cNvSpPr/>
            <p:nvPr/>
          </p:nvSpPr>
          <p:spPr>
            <a:xfrm>
              <a:off x="53051" y="5315796"/>
              <a:ext cx="5452261" cy="80890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98222" y="1468943"/>
            <a:ext cx="2784501" cy="2265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208" name="Google Shape;2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5" y="5167960"/>
            <a:ext cx="10699113" cy="239171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 txBox="1"/>
          <p:nvPr>
            <p:ph idx="1" type="subTitle"/>
          </p:nvPr>
        </p:nvSpPr>
        <p:spPr>
          <a:xfrm>
            <a:off x="434340" y="434658"/>
            <a:ext cx="8355329" cy="2199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4867"/>
              </a:buClr>
              <a:buSzPts val="4800"/>
              <a:buNone/>
            </a:pPr>
            <a:r>
              <a:rPr b="1" lang="en-US" sz="4800">
                <a:solidFill>
                  <a:srgbClr val="E04867"/>
                </a:solidFill>
                <a:latin typeface="Roboto"/>
                <a:ea typeface="Roboto"/>
                <a:cs typeface="Roboto"/>
                <a:sym typeface="Roboto"/>
              </a:rPr>
              <a:t>How to…</a:t>
            </a:r>
            <a:endParaRPr b="1" sz="4800">
              <a:solidFill>
                <a:srgbClr val="E0486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434340" y="1357487"/>
            <a:ext cx="55253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Parent Portal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Payments (2:00)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Bookings (4:26)</a:t>
            </a:r>
            <a:endParaRPr b="0" i="0" sz="20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11" name="Google Shape;211;p1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16291" y="2634044"/>
            <a:ext cx="5477639" cy="319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216" name="Google Shape;2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5" y="5167960"/>
            <a:ext cx="10699113" cy="2391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/>
          <p:nvPr>
            <p:ph idx="1" type="subTitle"/>
          </p:nvPr>
        </p:nvSpPr>
        <p:spPr>
          <a:xfrm>
            <a:off x="434340" y="434658"/>
            <a:ext cx="8355329" cy="2199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4867"/>
              </a:buClr>
              <a:buSzPts val="4800"/>
              <a:buNone/>
            </a:pPr>
            <a:r>
              <a:rPr b="1" lang="en-US" sz="4800">
                <a:solidFill>
                  <a:srgbClr val="E04867"/>
                </a:solidFill>
                <a:latin typeface="Roboto"/>
                <a:ea typeface="Roboto"/>
                <a:cs typeface="Roboto"/>
                <a:sym typeface="Roboto"/>
              </a:rPr>
              <a:t>How to…</a:t>
            </a:r>
            <a:endParaRPr b="1" sz="4800">
              <a:solidFill>
                <a:srgbClr val="E0486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434340" y="1357487"/>
            <a:ext cx="55253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Report Absence</a:t>
            </a:r>
            <a:endParaRPr sz="20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1_tap_report_an_absence.png" id="219" name="Google Shape;21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554" y="2024558"/>
            <a:ext cx="1521619" cy="2945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_enter_the_reason_for_absence.png" id="220" name="Google Shape;22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0074" y="1999272"/>
            <a:ext cx="1377998" cy="259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_enter_with_keyboard.png" id="221" name="Google Shape;22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24492" y="1999272"/>
            <a:ext cx="1430113" cy="2637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_add_attachment.png" id="222" name="Google Shape;22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07891" y="1999272"/>
            <a:ext cx="1421733" cy="263741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1"/>
          <p:cNvSpPr txBox="1"/>
          <p:nvPr/>
        </p:nvSpPr>
        <p:spPr>
          <a:xfrm>
            <a:off x="153554" y="5186787"/>
            <a:ext cx="152161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Log in to the app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Tap </a:t>
            </a: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your child's absence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11"/>
          <p:cNvGrpSpPr/>
          <p:nvPr/>
        </p:nvGrpSpPr>
        <p:grpSpPr>
          <a:xfrm>
            <a:off x="1857516" y="1999272"/>
            <a:ext cx="3334603" cy="3618402"/>
            <a:chOff x="1857516" y="1999272"/>
            <a:chExt cx="3334603" cy="3618402"/>
          </a:xfrm>
        </p:grpSpPr>
        <p:pic>
          <p:nvPicPr>
            <p:cNvPr descr="2_enter_the_reason_for_absence.png" id="225" name="Google Shape;22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57516" y="1999272"/>
              <a:ext cx="1565568" cy="2945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3_enter_with_keyboard.png" id="226" name="Google Shape;226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567342" y="1999272"/>
              <a:ext cx="1624777" cy="2996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11"/>
            <p:cNvSpPr txBox="1"/>
            <p:nvPr/>
          </p:nvSpPr>
          <p:spPr>
            <a:xfrm>
              <a:off x="1879490" y="5186787"/>
              <a:ext cx="1521619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3)</a:t>
              </a: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Enter the reason for your child's absence</a:t>
              </a:r>
              <a:endParaRPr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1"/>
          <p:cNvGrpSpPr/>
          <p:nvPr/>
        </p:nvGrpSpPr>
        <p:grpSpPr>
          <a:xfrm>
            <a:off x="5192119" y="1999271"/>
            <a:ext cx="3309867" cy="4086530"/>
            <a:chOff x="5192119" y="1999271"/>
            <a:chExt cx="3309867" cy="4086530"/>
          </a:xfrm>
        </p:grpSpPr>
        <p:pic>
          <p:nvPicPr>
            <p:cNvPr descr="4_add_attachment.png" id="229" name="Google Shape;229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192119" y="1999271"/>
              <a:ext cx="1615256" cy="29964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5_add_attachment.png" id="230" name="Google Shape;230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91971" y="1999271"/>
              <a:ext cx="1610015" cy="2996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11"/>
            <p:cNvSpPr txBox="1"/>
            <p:nvPr/>
          </p:nvSpPr>
          <p:spPr>
            <a:xfrm>
              <a:off x="5285756" y="5193249"/>
              <a:ext cx="1521619" cy="892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4)</a:t>
              </a: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Add an attachment if necessary. This can be used to attach a doctor's note.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11"/>
          <p:cNvGrpSpPr/>
          <p:nvPr/>
        </p:nvGrpSpPr>
        <p:grpSpPr>
          <a:xfrm>
            <a:off x="8789669" y="1999272"/>
            <a:ext cx="1623763" cy="3620601"/>
            <a:chOff x="8789669" y="1999272"/>
            <a:chExt cx="1623763" cy="3620601"/>
          </a:xfrm>
        </p:grpSpPr>
        <p:pic>
          <p:nvPicPr>
            <p:cNvPr descr="6_send.png" id="233" name="Google Shape;233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789669" y="1999272"/>
              <a:ext cx="1579764" cy="2945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11"/>
            <p:cNvSpPr txBox="1"/>
            <p:nvPr/>
          </p:nvSpPr>
          <p:spPr>
            <a:xfrm>
              <a:off x="8891813" y="5142819"/>
              <a:ext cx="1521619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5)</a:t>
              </a: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Tap Send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br>
                <a:rPr lang="en-US" sz="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239" name="Google Shape;23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5" y="5167960"/>
            <a:ext cx="10699113" cy="239171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3"/>
          <p:cNvSpPr txBox="1"/>
          <p:nvPr>
            <p:ph idx="1" type="subTitle"/>
          </p:nvPr>
        </p:nvSpPr>
        <p:spPr>
          <a:xfrm>
            <a:off x="434340" y="434658"/>
            <a:ext cx="9833610" cy="2199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4867"/>
              </a:buClr>
              <a:buSzPts val="4800"/>
              <a:buNone/>
            </a:pPr>
            <a:r>
              <a:rPr b="1" lang="en-US" sz="4800">
                <a:solidFill>
                  <a:srgbClr val="E04867"/>
                </a:solidFill>
                <a:latin typeface="Roboto"/>
                <a:ea typeface="Roboto"/>
                <a:cs typeface="Roboto"/>
                <a:sym typeface="Roboto"/>
              </a:rPr>
              <a:t>Any questions?</a:t>
            </a:r>
            <a:endParaRPr b="1" sz="4800">
              <a:solidFill>
                <a:srgbClr val="E0486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sking Questions in Portuguese | Practice Portuguese" id="241" name="Google Shape;24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382" y="1603829"/>
            <a:ext cx="5343525" cy="3564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5" y="5167960"/>
            <a:ext cx="10699113" cy="239171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>
            <p:ph idx="1" type="subTitle"/>
          </p:nvPr>
        </p:nvSpPr>
        <p:spPr>
          <a:xfrm>
            <a:off x="446590" y="401708"/>
            <a:ext cx="89247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4867"/>
              </a:buClr>
              <a:buSzPts val="4800"/>
              <a:buNone/>
            </a:pPr>
            <a:r>
              <a:rPr b="1" lang="en-US" sz="4800">
                <a:solidFill>
                  <a:srgbClr val="E04867"/>
                </a:solidFill>
                <a:latin typeface="Roboto"/>
                <a:ea typeface="Roboto"/>
                <a:cs typeface="Roboto"/>
                <a:sym typeface="Roboto"/>
              </a:rPr>
              <a:t>How to </a:t>
            </a:r>
            <a:endParaRPr b="1" sz="4800">
              <a:solidFill>
                <a:srgbClr val="E0486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879025" y="1160675"/>
            <a:ext cx="76365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Log in…</a:t>
            </a:r>
            <a:endParaRPr b="0" i="0" sz="27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i="1" lang="en-US" sz="1800">
                <a:solidFill>
                  <a:srgbClr val="222222"/>
                </a:solidFill>
                <a:highlight>
                  <a:srgbClr val="FFFFFF"/>
                </a:highlight>
              </a:rPr>
              <a:t>You will receive an email from S</a:t>
            </a:r>
            <a:r>
              <a:rPr i="1" lang="en-US" sz="1800">
                <a:solidFill>
                  <a:srgbClr val="222222"/>
                </a:solidFill>
                <a:highlight>
                  <a:srgbClr val="FFFFFF"/>
                </a:highlight>
              </a:rPr>
              <a:t>tockwell</a:t>
            </a:r>
            <a:r>
              <a:rPr i="1" lang="en-US" sz="1800">
                <a:solidFill>
                  <a:srgbClr val="222222"/>
                </a:solidFill>
                <a:highlight>
                  <a:srgbClr val="FFFFFF"/>
                </a:highlight>
              </a:rPr>
              <a:t> with welcome information about weduc.</a:t>
            </a:r>
            <a:endParaRPr i="1"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i="1" lang="en-US" sz="1800">
                <a:solidFill>
                  <a:srgbClr val="222222"/>
                </a:solidFill>
                <a:highlight>
                  <a:srgbClr val="FFFFFF"/>
                </a:highlight>
              </a:rPr>
              <a:t>There will be a blue link in the email. Please click the link.</a:t>
            </a:r>
            <a:endParaRPr i="1"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i="1" lang="en-US" sz="1800">
                <a:solidFill>
                  <a:srgbClr val="222222"/>
                </a:solidFill>
                <a:highlight>
                  <a:srgbClr val="FFFFFF"/>
                </a:highlight>
              </a:rPr>
              <a:t>Create a password</a:t>
            </a:r>
            <a:endParaRPr i="1"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i="1" lang="en-US" sz="1800">
                <a:solidFill>
                  <a:srgbClr val="222222"/>
                </a:solidFill>
                <a:highlight>
                  <a:srgbClr val="FFFFFF"/>
                </a:highlight>
              </a:rPr>
              <a:t>Reconfirm the password</a:t>
            </a:r>
            <a:endParaRPr i="1"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i="1" lang="en-US" sz="1800">
                <a:solidFill>
                  <a:srgbClr val="222222"/>
                </a:solidFill>
                <a:highlight>
                  <a:srgbClr val="FFFFFF"/>
                </a:highlight>
              </a:rPr>
              <a:t>Once logged in, please go to your app store (app store/play store) and download the ‘BJS FEDERATION APP’ (This is our own school app with the logo)</a:t>
            </a:r>
            <a:endParaRPr i="1"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i="1" lang="en-US" sz="1800">
                <a:solidFill>
                  <a:srgbClr val="222222"/>
                </a:solidFill>
                <a:highlight>
                  <a:srgbClr val="FFFFFF"/>
                </a:highlight>
              </a:rPr>
              <a:t>Login with the your email and the password you created.</a:t>
            </a:r>
            <a:endParaRPr i="1"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i="1" lang="en-US" sz="1800">
                <a:solidFill>
                  <a:srgbClr val="222222"/>
                </a:solidFill>
                <a:highlight>
                  <a:srgbClr val="FFFFFF"/>
                </a:highlight>
              </a:rPr>
              <a:t>Once logged in, have a browse. </a:t>
            </a:r>
            <a:endParaRPr i="1"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5" y="5167960"/>
            <a:ext cx="10699113" cy="239171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>
            <p:ph idx="1" type="subTitle"/>
          </p:nvPr>
        </p:nvSpPr>
        <p:spPr>
          <a:xfrm>
            <a:off x="434340" y="434658"/>
            <a:ext cx="8924813" cy="2199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4867"/>
              </a:buClr>
              <a:buSzPts val="4800"/>
              <a:buNone/>
            </a:pPr>
            <a:r>
              <a:rPr b="1" lang="en-US" sz="4800">
                <a:solidFill>
                  <a:srgbClr val="E04867"/>
                </a:solidFill>
                <a:latin typeface="Roboto"/>
                <a:ea typeface="Roboto"/>
                <a:cs typeface="Roboto"/>
                <a:sym typeface="Roboto"/>
              </a:rPr>
              <a:t>Navigation 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434340" y="1334909"/>
            <a:ext cx="6360542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School Selector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Parents can easily select between the different schools their children may be attending. </a:t>
            </a:r>
            <a:endParaRPr b="0" i="0" sz="20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Upon opening the app, parents simply select which school they want to view information from. </a:t>
            </a:r>
            <a:endParaRPr b="0" i="0" sz="20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Parents with children at only one school will bypass this and automatically see their own school.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2437" y="686813"/>
            <a:ext cx="2068378" cy="44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5" y="5167960"/>
            <a:ext cx="10699113" cy="239171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>
            <p:ph idx="1" type="subTitle"/>
          </p:nvPr>
        </p:nvSpPr>
        <p:spPr>
          <a:xfrm>
            <a:off x="298874" y="41809"/>
            <a:ext cx="8355329" cy="2199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4867"/>
              </a:buClr>
              <a:buSzPts val="4800"/>
              <a:buNone/>
            </a:pPr>
            <a:r>
              <a:rPr b="1" lang="en-US" sz="4800">
                <a:solidFill>
                  <a:srgbClr val="E04867"/>
                </a:solidFill>
                <a:latin typeface="Roboto"/>
                <a:ea typeface="Roboto"/>
                <a:cs typeface="Roboto"/>
                <a:sym typeface="Roboto"/>
              </a:rPr>
              <a:t>Navigation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535939" y="2891841"/>
            <a:ext cx="53640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Icons</a:t>
            </a:r>
            <a:endParaRPr b="0" i="0" sz="16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0643" y="1084191"/>
            <a:ext cx="1994788" cy="43172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4"/>
          <p:cNvGrpSpPr/>
          <p:nvPr/>
        </p:nvGrpSpPr>
        <p:grpSpPr>
          <a:xfrm>
            <a:off x="741406" y="3305776"/>
            <a:ext cx="1652522" cy="1218845"/>
            <a:chOff x="245263" y="3000376"/>
            <a:chExt cx="1652522" cy="1218845"/>
          </a:xfrm>
        </p:grpSpPr>
        <p:grpSp>
          <p:nvGrpSpPr>
            <p:cNvPr id="115" name="Google Shape;115;p4"/>
            <p:cNvGrpSpPr/>
            <p:nvPr/>
          </p:nvGrpSpPr>
          <p:grpSpPr>
            <a:xfrm>
              <a:off x="810505" y="3000376"/>
              <a:ext cx="532234" cy="519598"/>
              <a:chOff x="589306" y="3014697"/>
              <a:chExt cx="532234" cy="519598"/>
            </a:xfrm>
          </p:grpSpPr>
          <p:sp>
            <p:nvSpPr>
              <p:cNvPr id="116" name="Google Shape;116;p4"/>
              <p:cNvSpPr/>
              <p:nvPr/>
            </p:nvSpPr>
            <p:spPr>
              <a:xfrm>
                <a:off x="589306" y="3014697"/>
                <a:ext cx="532234" cy="519598"/>
              </a:xfrm>
              <a:prstGeom prst="rect">
                <a:avLst/>
              </a:prstGeom>
              <a:solidFill>
                <a:srgbClr val="5973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7" name="Google Shape;117;p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703023" y="3179246"/>
                <a:ext cx="304800" cy="190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8" name="Google Shape;118;p4"/>
            <p:cNvSpPr txBox="1"/>
            <p:nvPr/>
          </p:nvSpPr>
          <p:spPr>
            <a:xfrm>
              <a:off x="245263" y="3542113"/>
              <a:ext cx="1652522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3C3C3B"/>
                  </a:solidFill>
                  <a:latin typeface="Avenir"/>
                  <a:ea typeface="Avenir"/>
                  <a:cs typeface="Avenir"/>
                  <a:sym typeface="Avenir"/>
                </a:rPr>
                <a:t>Dashboard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3C3C3B"/>
                  </a:solidFill>
                  <a:latin typeface="Avenir"/>
                  <a:ea typeface="Avenir"/>
                  <a:cs typeface="Avenir"/>
                  <a:sym typeface="Avenir"/>
                </a:rPr>
                <a:t>Quick Access to Important Information</a:t>
              </a:r>
              <a:endParaRPr/>
            </a:p>
          </p:txBody>
        </p:sp>
      </p:grpSp>
      <p:grpSp>
        <p:nvGrpSpPr>
          <p:cNvPr id="119" name="Google Shape;119;p4"/>
          <p:cNvGrpSpPr/>
          <p:nvPr/>
        </p:nvGrpSpPr>
        <p:grpSpPr>
          <a:xfrm>
            <a:off x="2875722" y="3304178"/>
            <a:ext cx="1452773" cy="1215029"/>
            <a:chOff x="1980648" y="3014697"/>
            <a:chExt cx="1452773" cy="1215029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2461856" y="3014697"/>
              <a:ext cx="532234" cy="519598"/>
              <a:chOff x="2461856" y="3014697"/>
              <a:chExt cx="532234" cy="519598"/>
            </a:xfrm>
          </p:grpSpPr>
          <p:sp>
            <p:nvSpPr>
              <p:cNvPr id="121" name="Google Shape;121;p4"/>
              <p:cNvSpPr/>
              <p:nvPr/>
            </p:nvSpPr>
            <p:spPr>
              <a:xfrm>
                <a:off x="2461856" y="3014697"/>
                <a:ext cx="532234" cy="519598"/>
              </a:xfrm>
              <a:prstGeom prst="rect">
                <a:avLst/>
              </a:prstGeom>
              <a:solidFill>
                <a:srgbClr val="5973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2" name="Google Shape;122;p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575573" y="3112571"/>
                <a:ext cx="304800" cy="3238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3" name="Google Shape;123;p4"/>
            <p:cNvSpPr txBox="1"/>
            <p:nvPr/>
          </p:nvSpPr>
          <p:spPr>
            <a:xfrm>
              <a:off x="1980648" y="3552618"/>
              <a:ext cx="1452773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3C3C3B"/>
                  </a:solidFill>
                  <a:latin typeface="Avenir"/>
                  <a:ea typeface="Avenir"/>
                  <a:cs typeface="Avenir"/>
                  <a:sym typeface="Avenir"/>
                </a:rPr>
                <a:t>Parent Section</a:t>
              </a:r>
              <a:endParaRPr b="1" i="0" sz="1400" u="none" cap="none" strike="noStrike">
                <a:solidFill>
                  <a:srgbClr val="3C3C3B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3C3C3B"/>
                  </a:solidFill>
                  <a:latin typeface="Avenir"/>
                  <a:ea typeface="Avenir"/>
                  <a:cs typeface="Avenir"/>
                  <a:sym typeface="Avenir"/>
                </a:rPr>
                <a:t>Information About Your Child</a:t>
              </a:r>
              <a:endParaRPr/>
            </a:p>
          </p:txBody>
        </p:sp>
      </p:grpSp>
      <p:grpSp>
        <p:nvGrpSpPr>
          <p:cNvPr id="124" name="Google Shape;124;p4"/>
          <p:cNvGrpSpPr/>
          <p:nvPr/>
        </p:nvGrpSpPr>
        <p:grpSpPr>
          <a:xfrm>
            <a:off x="4780993" y="3320097"/>
            <a:ext cx="1473799" cy="1204524"/>
            <a:chOff x="3875184" y="3014697"/>
            <a:chExt cx="1473799" cy="1204524"/>
          </a:xfrm>
        </p:grpSpPr>
        <p:grpSp>
          <p:nvGrpSpPr>
            <p:cNvPr id="125" name="Google Shape;125;p4"/>
            <p:cNvGrpSpPr/>
            <p:nvPr/>
          </p:nvGrpSpPr>
          <p:grpSpPr>
            <a:xfrm>
              <a:off x="4324897" y="3014697"/>
              <a:ext cx="532234" cy="519598"/>
              <a:chOff x="4324897" y="3014697"/>
              <a:chExt cx="532234" cy="519598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4324897" y="3014697"/>
                <a:ext cx="532234" cy="519598"/>
              </a:xfrm>
              <a:prstGeom prst="rect">
                <a:avLst/>
              </a:prstGeom>
              <a:solidFill>
                <a:srgbClr val="5973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7" name="Google Shape;127;p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438614" y="3141146"/>
                <a:ext cx="304800" cy="266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8" name="Google Shape;128;p4"/>
            <p:cNvSpPr txBox="1"/>
            <p:nvPr/>
          </p:nvSpPr>
          <p:spPr>
            <a:xfrm>
              <a:off x="3875184" y="3542113"/>
              <a:ext cx="1473799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3C3C3B"/>
                  </a:solidFill>
                  <a:latin typeface="Avenir"/>
                  <a:ea typeface="Avenir"/>
                  <a:cs typeface="Avenir"/>
                  <a:sym typeface="Avenir"/>
                </a:rPr>
                <a:t>News Feed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3C3C3B"/>
                  </a:solidFill>
                  <a:latin typeface="Avenir"/>
                  <a:ea typeface="Avenir"/>
                  <a:cs typeface="Avenir"/>
                  <a:sym typeface="Avenir"/>
                </a:rPr>
                <a:t>News and Updates from School</a:t>
              </a:r>
              <a:endParaRPr/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772918" y="5070043"/>
            <a:ext cx="1505338" cy="1020269"/>
            <a:chOff x="276775" y="4484936"/>
            <a:chExt cx="1505338" cy="1020269"/>
          </a:xfrm>
        </p:grpSpPr>
        <p:grpSp>
          <p:nvGrpSpPr>
            <p:cNvPr id="130" name="Google Shape;130;p4"/>
            <p:cNvGrpSpPr/>
            <p:nvPr/>
          </p:nvGrpSpPr>
          <p:grpSpPr>
            <a:xfrm>
              <a:off x="810504" y="4484936"/>
              <a:ext cx="532234" cy="519598"/>
              <a:chOff x="589306" y="4476096"/>
              <a:chExt cx="532234" cy="519598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589306" y="4476096"/>
                <a:ext cx="532234" cy="519598"/>
              </a:xfrm>
              <a:prstGeom prst="rect">
                <a:avLst/>
              </a:prstGeom>
              <a:solidFill>
                <a:srgbClr val="5973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2" name="Google Shape;132;p4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722073" y="4583495"/>
                <a:ext cx="266700" cy="304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3" name="Google Shape;133;p4"/>
            <p:cNvSpPr txBox="1"/>
            <p:nvPr/>
          </p:nvSpPr>
          <p:spPr>
            <a:xfrm>
              <a:off x="276775" y="5012762"/>
              <a:ext cx="1505338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3C3C3B"/>
                  </a:solidFill>
                  <a:latin typeface="Avenir"/>
                  <a:ea typeface="Avenir"/>
                  <a:cs typeface="Avenir"/>
                  <a:sym typeface="Avenir"/>
                </a:rPr>
                <a:t>Calendar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3C3C3B"/>
                  </a:solidFill>
                  <a:latin typeface="Avenir"/>
                  <a:ea typeface="Avenir"/>
                  <a:cs typeface="Avenir"/>
                  <a:sym typeface="Avenir"/>
                </a:rPr>
                <a:t>School events</a:t>
              </a:r>
              <a:endParaRPr/>
            </a:p>
          </p:txBody>
        </p:sp>
      </p:grpSp>
      <p:grpSp>
        <p:nvGrpSpPr>
          <p:cNvPr id="134" name="Google Shape;134;p4"/>
          <p:cNvGrpSpPr/>
          <p:nvPr/>
        </p:nvGrpSpPr>
        <p:grpSpPr>
          <a:xfrm>
            <a:off x="3318276" y="5061203"/>
            <a:ext cx="532234" cy="519598"/>
            <a:chOff x="2461856" y="4476096"/>
            <a:chExt cx="532234" cy="519598"/>
          </a:xfrm>
        </p:grpSpPr>
        <p:sp>
          <p:nvSpPr>
            <p:cNvPr id="135" name="Google Shape;135;p4"/>
            <p:cNvSpPr/>
            <p:nvPr/>
          </p:nvSpPr>
          <p:spPr>
            <a:xfrm>
              <a:off x="2461856" y="4476096"/>
              <a:ext cx="532234" cy="519598"/>
            </a:xfrm>
            <a:prstGeom prst="rect">
              <a:avLst/>
            </a:prstGeom>
            <a:solidFill>
              <a:srgbClr val="5973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75573" y="458349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4"/>
          <p:cNvSpPr txBox="1"/>
          <p:nvPr/>
        </p:nvSpPr>
        <p:spPr>
          <a:xfrm>
            <a:off x="2938748" y="5597869"/>
            <a:ext cx="1347642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C3C3B"/>
                </a:solidFill>
                <a:latin typeface="Avenir"/>
                <a:ea typeface="Avenir"/>
                <a:cs typeface="Avenir"/>
                <a:sym typeface="Avenir"/>
              </a:rPr>
              <a:t>Messages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C3C3B"/>
                </a:solidFill>
                <a:latin typeface="Avenir"/>
                <a:ea typeface="Avenir"/>
                <a:cs typeface="Avenir"/>
                <a:sym typeface="Avenir"/>
              </a:rPr>
              <a:t>Communications from School</a:t>
            </a:r>
            <a:endParaRPr/>
          </a:p>
        </p:txBody>
      </p:sp>
      <p:grpSp>
        <p:nvGrpSpPr>
          <p:cNvPr id="138" name="Google Shape;138;p4"/>
          <p:cNvGrpSpPr/>
          <p:nvPr/>
        </p:nvGrpSpPr>
        <p:grpSpPr>
          <a:xfrm>
            <a:off x="4675950" y="5061203"/>
            <a:ext cx="1526365" cy="1210178"/>
            <a:chOff x="3801654" y="4476096"/>
            <a:chExt cx="1526365" cy="1210178"/>
          </a:xfrm>
        </p:grpSpPr>
        <p:grpSp>
          <p:nvGrpSpPr>
            <p:cNvPr id="139" name="Google Shape;139;p4"/>
            <p:cNvGrpSpPr/>
            <p:nvPr/>
          </p:nvGrpSpPr>
          <p:grpSpPr>
            <a:xfrm>
              <a:off x="4324896" y="4476096"/>
              <a:ext cx="532234" cy="519598"/>
              <a:chOff x="4324896" y="4476096"/>
              <a:chExt cx="532234" cy="519598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4324896" y="4476096"/>
                <a:ext cx="532234" cy="519598"/>
              </a:xfrm>
              <a:prstGeom prst="rect">
                <a:avLst/>
              </a:prstGeom>
              <a:solidFill>
                <a:srgbClr val="5973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1" name="Google Shape;141;p4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4438613" y="4607307"/>
                <a:ext cx="304800" cy="257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2" name="Google Shape;142;p4"/>
            <p:cNvSpPr txBox="1"/>
            <p:nvPr/>
          </p:nvSpPr>
          <p:spPr>
            <a:xfrm>
              <a:off x="3801654" y="5009166"/>
              <a:ext cx="1526365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3C3C3B"/>
                  </a:solidFill>
                  <a:latin typeface="Avenir"/>
                  <a:ea typeface="Avenir"/>
                  <a:cs typeface="Avenir"/>
                  <a:sym typeface="Avenir"/>
                </a:rPr>
                <a:t>Menu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3C3C3B"/>
                  </a:solidFill>
                  <a:latin typeface="Avenir"/>
                  <a:ea typeface="Avenir"/>
                  <a:cs typeface="Avenir"/>
                  <a:sym typeface="Avenir"/>
                </a:rPr>
                <a:t>Access to Additional Features</a:t>
              </a:r>
              <a:endParaRPr/>
            </a:p>
          </p:txBody>
        </p:sp>
      </p:grpSp>
      <p:sp>
        <p:nvSpPr>
          <p:cNvPr id="143" name="Google Shape;143;p4"/>
          <p:cNvSpPr/>
          <p:nvPr/>
        </p:nvSpPr>
        <p:spPr>
          <a:xfrm>
            <a:off x="511262" y="660713"/>
            <a:ext cx="6363671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Bottom Navigation Bar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The bottom navigation bar contains the most common features used by parents.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There is also an additional hamburger navigation menu where less common features can be found. </a:t>
            </a:r>
            <a:b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2709932" y="3020915"/>
            <a:ext cx="1800228" cy="1715911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7071331" y="4736826"/>
            <a:ext cx="1800228" cy="524739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4955822" y="502331"/>
            <a:ext cx="5410105" cy="4351891"/>
          </a:xfrm>
          <a:custGeom>
            <a:rect b="b" l="l" r="r" t="t"/>
            <a:pathLst>
              <a:path extrusionOk="0" h="4351891" w="5410105">
                <a:moveTo>
                  <a:pt x="0" y="750736"/>
                </a:moveTo>
                <a:cubicBezTo>
                  <a:pt x="447793" y="349039"/>
                  <a:pt x="895586" y="-52657"/>
                  <a:pt x="1783645" y="5669"/>
                </a:cubicBezTo>
                <a:cubicBezTo>
                  <a:pt x="2671704" y="63995"/>
                  <a:pt x="4970875" y="376321"/>
                  <a:pt x="5328356" y="1100691"/>
                </a:cubicBezTo>
                <a:cubicBezTo>
                  <a:pt x="5685838" y="1825061"/>
                  <a:pt x="4807186" y="3088476"/>
                  <a:pt x="3928534" y="4351891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5" y="5167960"/>
            <a:ext cx="10699113" cy="239171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>
            <p:ph idx="1" type="subTitle"/>
          </p:nvPr>
        </p:nvSpPr>
        <p:spPr>
          <a:xfrm>
            <a:off x="434340" y="434658"/>
            <a:ext cx="8355329" cy="2199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4867"/>
              </a:buClr>
              <a:buSzPts val="4800"/>
              <a:buNone/>
            </a:pPr>
            <a:r>
              <a:rPr b="1" lang="en-US" sz="4800">
                <a:solidFill>
                  <a:srgbClr val="E04867"/>
                </a:solidFill>
                <a:latin typeface="Roboto"/>
                <a:ea typeface="Roboto"/>
                <a:cs typeface="Roboto"/>
                <a:sym typeface="Roboto"/>
              </a:rPr>
              <a:t>Features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434340" y="1334909"/>
            <a:ext cx="606328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Newsfeed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Parents can see ‘class happenings’ about their child’s class via a Social Media style newsfeed.</a:t>
            </a:r>
            <a:endParaRPr sz="20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2264" y="3718049"/>
            <a:ext cx="2252593" cy="27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1132" y="2658348"/>
            <a:ext cx="3519629" cy="384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88139" y="335763"/>
            <a:ext cx="2222025" cy="313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6680" y="2658348"/>
            <a:ext cx="2997074" cy="384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5" y="5167960"/>
            <a:ext cx="10699113" cy="239171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>
            <p:ph idx="1" type="subTitle"/>
          </p:nvPr>
        </p:nvSpPr>
        <p:spPr>
          <a:xfrm>
            <a:off x="434340" y="434658"/>
            <a:ext cx="8355329" cy="2199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4867"/>
              </a:buClr>
              <a:buSzPts val="4800"/>
              <a:buNone/>
            </a:pPr>
            <a:r>
              <a:rPr b="1" lang="en-US" sz="4800">
                <a:solidFill>
                  <a:srgbClr val="E04867"/>
                </a:solidFill>
                <a:latin typeface="Roboto"/>
                <a:ea typeface="Roboto"/>
                <a:cs typeface="Roboto"/>
                <a:sym typeface="Roboto"/>
              </a:rPr>
              <a:t>Features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434339" y="1334909"/>
            <a:ext cx="604176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Newsfeed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Parents who have more than one child at a school can filter their newsfeeds by child. </a:t>
            </a:r>
            <a:endParaRPr sz="20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65" name="Google Shape;165;p6"/>
          <p:cNvGrpSpPr/>
          <p:nvPr/>
        </p:nvGrpSpPr>
        <p:grpSpPr>
          <a:xfrm>
            <a:off x="6973676" y="1334910"/>
            <a:ext cx="1998872" cy="4319998"/>
            <a:chOff x="6973676" y="1334910"/>
            <a:chExt cx="1998872" cy="4319998"/>
          </a:xfrm>
        </p:grpSpPr>
        <p:pic>
          <p:nvPicPr>
            <p:cNvPr id="166" name="Google Shape;166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77762" y="1334910"/>
              <a:ext cx="1994786" cy="4319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6"/>
            <p:cNvSpPr/>
            <p:nvPr/>
          </p:nvSpPr>
          <p:spPr>
            <a:xfrm>
              <a:off x="6973676" y="3489840"/>
              <a:ext cx="1985643" cy="535797"/>
            </a:xfrm>
            <a:prstGeom prst="rect">
              <a:avLst/>
            </a:prstGeom>
            <a:noFill/>
            <a:ln cap="flat" cmpd="sng" w="28575">
              <a:solidFill>
                <a:srgbClr val="E048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172" name="Google Shape;17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5" y="5167960"/>
            <a:ext cx="10699113" cy="239171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>
            <p:ph idx="1" type="subTitle"/>
          </p:nvPr>
        </p:nvSpPr>
        <p:spPr>
          <a:xfrm>
            <a:off x="434340" y="434658"/>
            <a:ext cx="8355329" cy="2199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4867"/>
              </a:buClr>
              <a:buSzPts val="4800"/>
              <a:buNone/>
            </a:pPr>
            <a:r>
              <a:rPr b="1" lang="en-US" sz="4800">
                <a:solidFill>
                  <a:srgbClr val="E04867"/>
                </a:solidFill>
                <a:latin typeface="Roboto"/>
                <a:ea typeface="Roboto"/>
                <a:cs typeface="Roboto"/>
                <a:sym typeface="Roboto"/>
              </a:rPr>
              <a:t>Features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434339" y="1334909"/>
            <a:ext cx="5589943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Calendar</a:t>
            </a:r>
            <a:r>
              <a:rPr lang="en-US" sz="20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3C3B"/>
                </a:solidFill>
                <a:latin typeface="Avenir"/>
                <a:ea typeface="Avenir"/>
                <a:cs typeface="Avenir"/>
                <a:sym typeface="Avenir"/>
              </a:rPr>
              <a:t>Like with the newsfeed filter, parents with children at more than one school can filter calendar events by individual child. </a:t>
            </a:r>
            <a:endParaRPr sz="2000">
              <a:solidFill>
                <a:srgbClr val="3C3C3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75" name="Google Shape;175;p7"/>
          <p:cNvGrpSpPr/>
          <p:nvPr/>
        </p:nvGrpSpPr>
        <p:grpSpPr>
          <a:xfrm>
            <a:off x="6208913" y="1413590"/>
            <a:ext cx="3792060" cy="3754369"/>
            <a:chOff x="6208913" y="1413590"/>
            <a:chExt cx="3792060" cy="3754369"/>
          </a:xfrm>
        </p:grpSpPr>
        <p:pic>
          <p:nvPicPr>
            <p:cNvPr id="176" name="Google Shape;176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280469" y="1413590"/>
              <a:ext cx="1720504" cy="3725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08913" y="1441960"/>
              <a:ext cx="1720504" cy="3725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7"/>
            <p:cNvSpPr/>
            <p:nvPr/>
          </p:nvSpPr>
          <p:spPr>
            <a:xfrm>
              <a:off x="6994781" y="4435275"/>
              <a:ext cx="366630" cy="546311"/>
            </a:xfrm>
            <a:prstGeom prst="rect">
              <a:avLst/>
            </a:prstGeom>
            <a:noFill/>
            <a:ln cap="flat" cmpd="sng" w="28575">
              <a:solidFill>
                <a:srgbClr val="E048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8276319" y="4088643"/>
              <a:ext cx="1712303" cy="535797"/>
            </a:xfrm>
            <a:prstGeom prst="rect">
              <a:avLst/>
            </a:prstGeom>
            <a:noFill/>
            <a:ln cap="flat" cmpd="sng" w="28575">
              <a:solidFill>
                <a:srgbClr val="E048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184" name="Google Shape;1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5" y="5167960"/>
            <a:ext cx="10699113" cy="239171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>
            <p:ph idx="1" type="subTitle"/>
          </p:nvPr>
        </p:nvSpPr>
        <p:spPr>
          <a:xfrm>
            <a:off x="434340" y="434658"/>
            <a:ext cx="8355329" cy="2199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4867"/>
              </a:buClr>
              <a:buSzPts val="4800"/>
              <a:buNone/>
            </a:pPr>
            <a:r>
              <a:rPr b="1" lang="en-US" sz="4800">
                <a:solidFill>
                  <a:srgbClr val="E04867"/>
                </a:solidFill>
                <a:latin typeface="Roboto"/>
                <a:ea typeface="Roboto"/>
                <a:cs typeface="Roboto"/>
                <a:sym typeface="Roboto"/>
              </a:rPr>
              <a:t>Features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434340" y="1334909"/>
            <a:ext cx="3675082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Messages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3C3B"/>
                </a:solidFill>
                <a:latin typeface="Avenir"/>
                <a:ea typeface="Avenir"/>
                <a:cs typeface="Avenir"/>
                <a:sym typeface="Avenir"/>
              </a:rPr>
              <a:t>Messages has a search facility, enabling parents to find key messages quickly. </a:t>
            </a:r>
            <a:endParaRPr sz="2000">
              <a:solidFill>
                <a:srgbClr val="3C3C3B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C3C3B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3C3B"/>
                </a:solidFill>
                <a:latin typeface="Avenir"/>
                <a:ea typeface="Avenir"/>
                <a:cs typeface="Avenir"/>
                <a:sym typeface="Avenir"/>
              </a:rPr>
              <a:t>They can also create additional folders to store messages in. </a:t>
            </a:r>
            <a:endParaRPr sz="2000">
              <a:solidFill>
                <a:srgbClr val="3C3C3B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C3C3B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C3C3B"/>
                </a:solidFill>
                <a:latin typeface="Avenir"/>
                <a:ea typeface="Avenir"/>
                <a:cs typeface="Avenir"/>
                <a:sym typeface="Avenir"/>
              </a:rPr>
              <a:t>We will be using this feature this half term.</a:t>
            </a:r>
            <a:endParaRPr sz="2000">
              <a:solidFill>
                <a:srgbClr val="3C3C3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87" name="Google Shape;187;p8"/>
          <p:cNvGrpSpPr/>
          <p:nvPr/>
        </p:nvGrpSpPr>
        <p:grpSpPr>
          <a:xfrm>
            <a:off x="4267516" y="1334909"/>
            <a:ext cx="5679318" cy="3725999"/>
            <a:chOff x="4267516" y="1334909"/>
            <a:chExt cx="5679318" cy="3725999"/>
          </a:xfrm>
        </p:grpSpPr>
        <p:pic>
          <p:nvPicPr>
            <p:cNvPr id="188" name="Google Shape;188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67516" y="1334909"/>
              <a:ext cx="1720504" cy="3725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26330" y="1334909"/>
              <a:ext cx="1720504" cy="3725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246923" y="1334909"/>
              <a:ext cx="1720504" cy="3725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8"/>
            <p:cNvSpPr/>
            <p:nvPr/>
          </p:nvSpPr>
          <p:spPr>
            <a:xfrm>
              <a:off x="5345612" y="4456348"/>
              <a:ext cx="314065" cy="472712"/>
            </a:xfrm>
            <a:prstGeom prst="rect">
              <a:avLst/>
            </a:prstGeom>
            <a:noFill/>
            <a:ln cap="flat" cmpd="sng" w="28575">
              <a:solidFill>
                <a:srgbClr val="E048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7310463" y="2019113"/>
              <a:ext cx="314065" cy="472712"/>
            </a:xfrm>
            <a:prstGeom prst="rect">
              <a:avLst/>
            </a:prstGeom>
            <a:noFill/>
            <a:ln cap="flat" cmpd="sng" w="28575">
              <a:solidFill>
                <a:srgbClr val="E048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197" name="Google Shape;19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5" y="5167960"/>
            <a:ext cx="10699113" cy="239171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 txBox="1"/>
          <p:nvPr>
            <p:ph idx="1" type="subTitle"/>
          </p:nvPr>
        </p:nvSpPr>
        <p:spPr>
          <a:xfrm>
            <a:off x="434340" y="434658"/>
            <a:ext cx="8355329" cy="2199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4867"/>
              </a:buClr>
              <a:buSzPts val="4800"/>
              <a:buNone/>
            </a:pPr>
            <a:r>
              <a:rPr b="1" lang="en-US" sz="4800">
                <a:solidFill>
                  <a:srgbClr val="E04867"/>
                </a:solidFill>
                <a:latin typeface="Roboto"/>
                <a:ea typeface="Roboto"/>
                <a:cs typeface="Roboto"/>
                <a:sym typeface="Roboto"/>
              </a:rPr>
              <a:t>Features</a:t>
            </a:r>
            <a:endParaRPr/>
          </a:p>
        </p:txBody>
      </p:sp>
      <p:sp>
        <p:nvSpPr>
          <p:cNvPr id="199" name="Google Shape;199;p9"/>
          <p:cNvSpPr txBox="1"/>
          <p:nvPr/>
        </p:nvSpPr>
        <p:spPr>
          <a:xfrm>
            <a:off x="434339" y="1334909"/>
            <a:ext cx="5525397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Parent Portal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The Parent Portal enables parents to find child-specific items all in one place such as: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Payments</a:t>
            </a:r>
            <a:endParaRPr b="0" i="0" sz="20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Forms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School Meals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rPr>
              <a:t>Reporting Absence</a:t>
            </a:r>
            <a:endParaRPr b="0" i="0" sz="20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8270" y="1334909"/>
            <a:ext cx="1720504" cy="3725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9"/>
          <p:cNvGrpSpPr/>
          <p:nvPr/>
        </p:nvGrpSpPr>
        <p:grpSpPr>
          <a:xfrm>
            <a:off x="6128589" y="1344433"/>
            <a:ext cx="1720504" cy="3725999"/>
            <a:chOff x="6128589" y="1344433"/>
            <a:chExt cx="1720504" cy="3725999"/>
          </a:xfrm>
        </p:grpSpPr>
        <p:pic>
          <p:nvPicPr>
            <p:cNvPr id="202" name="Google Shape;202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28589" y="1344433"/>
              <a:ext cx="1720504" cy="3725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9"/>
            <p:cNvSpPr/>
            <p:nvPr/>
          </p:nvSpPr>
          <p:spPr>
            <a:xfrm>
              <a:off x="6469567" y="4382810"/>
              <a:ext cx="314065" cy="472712"/>
            </a:xfrm>
            <a:prstGeom prst="rect">
              <a:avLst/>
            </a:prstGeom>
            <a:noFill/>
            <a:ln cap="flat" cmpd="sng" w="28575">
              <a:solidFill>
                <a:srgbClr val="E048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2022-05-23T18:58:22Z</dcterms:created>
  <dc:creator>Rachel Jarvis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0x0101007EDE3FBBCAFA744CB77936ACFA1708D8</vt:lpwstr>
  </property>
  <property fmtid="{D5CDD505-2E9C-101B-9397-08002B2CF9AE}" pid="3" name="MediaServiceImageTags">
    <vt:lpwstr/>
  </property>
</Properties>
</file>