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5" r:id="rId4"/>
    <p:sldId id="258" r:id="rId5"/>
    <p:sldId id="264" r:id="rId6"/>
    <p:sldId id="266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E6383-2C6F-4257-B6C9-37F7A3848D4B}" type="datetimeFigureOut">
              <a:rPr lang="en-GB" smtClean="0"/>
              <a:t>12/03/2021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E4741D-29CC-4E96-B621-3CCAFC45D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366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E4741D-29CC-4E96-B621-3CCAFC45DC6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119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E4741D-29CC-4E96-B621-3CCAFC45DC6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107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0E2BF-E7F2-4F8E-8BBB-2F948B5C4C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1495B7-8638-45CC-88E2-56FF898B99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32571-87E7-4532-A08D-622B52D78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1428F-FF8F-40E2-B6D1-25FEDE672FC9}" type="datetimeFigureOut">
              <a:rPr lang="en-GB" smtClean="0"/>
              <a:t>12/03/2021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26776B-7013-4F19-ADC3-4AABCFF67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DD0C3-CDB7-467D-B4F6-B134C6E67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AF34-B4A1-4805-90E8-0595510BB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066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45FD9-C91D-48AB-B160-4894C8A40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4B1C1D-3B20-47C6-BD58-0D7BDC225E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17E23D-1428-4DF0-8EA6-D57671D13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1428F-FF8F-40E2-B6D1-25FEDE672FC9}" type="datetimeFigureOut">
              <a:rPr lang="en-GB" smtClean="0"/>
              <a:t>12/03/2021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75134C-CF70-4823-97DF-9FD2A00C8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F7B9A2-7023-4D6B-9087-FB7BE27D9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AF34-B4A1-4805-90E8-0595510BB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38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87F7DA-39EE-4D5E-BAB0-2A698F6A49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738F6-128C-476F-8652-7E802B5979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E221D6-BB93-448C-8FDE-FAD5F27A7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1428F-FF8F-40E2-B6D1-25FEDE672FC9}" type="datetimeFigureOut">
              <a:rPr lang="en-GB" smtClean="0"/>
              <a:t>12/03/2021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E59BC5-5953-4245-A552-A694563FB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283A9B-1376-4DDB-89ED-E82214D22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AF34-B4A1-4805-90E8-0595510BB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344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B347E-56C3-4D4C-AEEF-E58C5FE0F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53D5C-222A-48A2-9770-05A1AB7C3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4C571-EA13-4C23-8E81-D3EB5082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1428F-FF8F-40E2-B6D1-25FEDE672FC9}" type="datetimeFigureOut">
              <a:rPr lang="en-GB" smtClean="0"/>
              <a:t>12/03/2021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5A910-1C03-4873-8134-ECEADF898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97209-7D62-4886-B63C-3EF2899EF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AF34-B4A1-4805-90E8-0595510BB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00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9927E-397B-4AB7-8C3E-43CA1BA56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277B0A-048E-452B-96BE-276F6F83E5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571FD4-B8E9-4573-8898-18775DC06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1428F-FF8F-40E2-B6D1-25FEDE672FC9}" type="datetimeFigureOut">
              <a:rPr lang="en-GB" smtClean="0"/>
              <a:t>12/03/2021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B3792-F9F2-482B-A68D-FE5543D07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9CC305-DD3D-4873-8A66-935FA297A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AF34-B4A1-4805-90E8-0595510BB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187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F031E-D2F3-4555-AA7A-8C6624886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6649D-43DF-45A7-9E81-567172DB9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22BC7F-BFC0-4710-817B-8D8C2FEF5D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7EB839-3286-491E-87BA-3D7A3EB8E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1428F-FF8F-40E2-B6D1-25FEDE672FC9}" type="datetimeFigureOut">
              <a:rPr lang="en-GB" smtClean="0"/>
              <a:t>12/03/2021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6573A6-0825-4B44-B0A7-336399441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A39CD5-E3CB-40BB-AC28-D340F3492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AF34-B4A1-4805-90E8-0595510BB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1210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9D89F-F962-4E11-BDC5-1251B95AF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483A18-B095-4875-95CD-22EA1273C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C863D9-C763-47B7-BFDA-B669CCEA18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00898C-ED0E-4692-AA79-5BDE9D2ACD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541D05-3F98-4AAF-9A17-6CDCC1FF66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39273B-60D0-4C5F-BF99-991737C48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1428F-FF8F-40E2-B6D1-25FEDE672FC9}" type="datetimeFigureOut">
              <a:rPr lang="en-GB" smtClean="0"/>
              <a:t>12/03/2021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8A3854-46ED-4436-9ECC-E9BBB21AC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529653-4106-4E8D-A99F-A79C18BDC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AF34-B4A1-4805-90E8-0595510BB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33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7F792-A015-43D9-A6D6-614ACA949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A042C6-DE56-44E6-AC68-0FF0D5441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1428F-FF8F-40E2-B6D1-25FEDE672FC9}" type="datetimeFigureOut">
              <a:rPr lang="en-GB" smtClean="0"/>
              <a:t>12/03/2021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DE4452-10E7-44BC-80BA-99DD414E2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060B52-FB33-4793-B93A-747997D10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AF34-B4A1-4805-90E8-0595510BB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121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145BB6-07A8-45A8-B5AB-66A5303F7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1428F-FF8F-40E2-B6D1-25FEDE672FC9}" type="datetimeFigureOut">
              <a:rPr lang="en-GB" smtClean="0"/>
              <a:t>12/03/2021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C9AE93-4304-43D1-84F5-22B6E5476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CF456E-1CC4-47D8-B549-1F6B81A05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AF34-B4A1-4805-90E8-0595510BB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005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5C604-5CEB-4939-8994-E96412343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8E6F3-8E21-43E7-99AD-D5F793F29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A4BD87-F5B4-4E29-BF98-043BCC307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B5B328-194B-4A68-AF0B-C8E344D98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1428F-FF8F-40E2-B6D1-25FEDE672FC9}" type="datetimeFigureOut">
              <a:rPr lang="en-GB" smtClean="0"/>
              <a:t>12/03/2021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83D2EA-48BC-4BB0-9448-8BAA037AA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4F4070-0F31-435E-9EB8-6FA0146D7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AF34-B4A1-4805-90E8-0595510BB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767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2D99E-B2C9-432C-8A64-C52C703C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D6D425-5364-43A9-A0F8-CF17763C6E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9839E9-793C-4AAC-A5C5-EAA54CC724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4A5395-D804-41F5-AD13-37A8AC74A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1428F-FF8F-40E2-B6D1-25FEDE672FC9}" type="datetimeFigureOut">
              <a:rPr lang="en-GB" smtClean="0"/>
              <a:t>12/03/2021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DE8D78-61EB-4B06-A218-98253E2FA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0A422D-08B4-46AD-BCD6-7F378A2C9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AF34-B4A1-4805-90E8-0595510BB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17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CD99DC-93FD-4054-AA70-BAE426CAB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B1139B-E565-4431-B18E-1C55EAD6B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08152-C8A5-48DC-B2D0-63ABBF2ADA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1428F-FF8F-40E2-B6D1-25FEDE672FC9}" type="datetimeFigureOut">
              <a:rPr lang="en-GB" smtClean="0"/>
              <a:t>12/03/2021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E4E319-DB10-4550-87BB-3E6743CCEF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D8D21-9896-4F12-990A-6F19C91998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FAF34-B4A1-4805-90E8-0595510BB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188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pkeenlyside@lambeth.gov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A group of people standing in front of a crowd&#10;&#10;Description automatically generated">
            <a:extLst>
              <a:ext uri="{FF2B5EF4-FFF2-40B4-BE49-F238E27FC236}">
                <a16:creationId xmlns:a16="http://schemas.microsoft.com/office/drawing/2014/main" id="{A154B7EF-01EB-426C-9CD3-429C5F7C32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600" y="2387600"/>
            <a:ext cx="5245100" cy="3949700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9D29E82B-BB64-4889-B4B6-6E27D4B1F5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600" y="469900"/>
            <a:ext cx="5245100" cy="18415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FAF42FB-78F0-4470-A240-37B544D347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3029" y="1012004"/>
            <a:ext cx="3416158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700" dirty="0">
                <a:solidFill>
                  <a:srgbClr val="FFFFFF"/>
                </a:solidFill>
              </a:rPr>
              <a:t>Public Sector </a:t>
            </a:r>
            <a:r>
              <a:rPr lang="en-US" sz="3700" dirty="0" err="1">
                <a:solidFill>
                  <a:srgbClr val="FFFFFF"/>
                </a:solidFill>
              </a:rPr>
              <a:t>Decarbonisation</a:t>
            </a:r>
            <a:r>
              <a:rPr lang="en-US" sz="3700" dirty="0">
                <a:solidFill>
                  <a:srgbClr val="FFFFFF"/>
                </a:solidFill>
              </a:rPr>
              <a:t> Scheme (PSDS)</a:t>
            </a:r>
            <a:br>
              <a:rPr lang="en-US" sz="3700" dirty="0">
                <a:solidFill>
                  <a:srgbClr val="FFFFFF"/>
                </a:solidFill>
              </a:rPr>
            </a:br>
            <a:r>
              <a:rPr lang="en-US" sz="3700" dirty="0">
                <a:solidFill>
                  <a:srgbClr val="FFFFFF"/>
                </a:solidFill>
              </a:rPr>
              <a:t/>
            </a:r>
            <a:br>
              <a:rPr lang="en-US" sz="3700" dirty="0">
                <a:solidFill>
                  <a:srgbClr val="FFFFFF"/>
                </a:solidFill>
              </a:rPr>
            </a:br>
            <a:r>
              <a:rPr lang="en-US" sz="3700" dirty="0">
                <a:solidFill>
                  <a:srgbClr val="FFFFFF"/>
                </a:solidFill>
              </a:rPr>
              <a:t>Lambeth Schools</a:t>
            </a:r>
            <a:endParaRPr lang="en-US" sz="37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90705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F92F5-EA2B-4571-8738-D928C2353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3977C-5297-4F9F-AF91-658804E03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Contact Lambeth to express interest – mid-October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Lambeth submits group application – mid-November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Hear back on success of application – end November/early December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Complete works – January to September 2021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Monitoring and evaluation of the work 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CA83668E-3C36-45A1-947C-6C7E4DD7F9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1765" y="503238"/>
            <a:ext cx="171450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364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C02FF-042D-42F9-8DBB-011821909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051A0-53E6-446A-9D3C-58B0FC74F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Paul Keenlyside, Technical Lead on Climate and Sustainability</a:t>
            </a:r>
          </a:p>
          <a:p>
            <a:r>
              <a:rPr lang="en-GB" dirty="0">
                <a:hlinkClick r:id="rId2"/>
              </a:rPr>
              <a:t>pkeenlyside@lambeth.gov.uk</a:t>
            </a:r>
            <a:r>
              <a:rPr lang="en-GB" dirty="0"/>
              <a:t> 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A7C31600-EF80-467A-9D23-6F01172B3F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1765" y="489170"/>
            <a:ext cx="171450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217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DE3FB-2E05-42E4-AB65-E15262968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the PSDS?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82134-3592-4CF3-89D5-8739C004E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3200" dirty="0"/>
          </a:p>
          <a:p>
            <a:r>
              <a:rPr lang="en-GB" sz="3200" dirty="0"/>
              <a:t>£1 billion of Government grant funding for energy efficiency and low carbon heat</a:t>
            </a:r>
          </a:p>
          <a:p>
            <a:endParaRPr lang="en-GB" sz="3200" dirty="0"/>
          </a:p>
          <a:p>
            <a:r>
              <a:rPr lang="en-GB" sz="3200" dirty="0"/>
              <a:t>Part of Government’s Covid-19 response package – a one off?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21EB5D5E-BDED-426A-BAFB-66C7BEA554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1765" y="503238"/>
            <a:ext cx="171450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316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728D7-EB25-43D9-83A3-5BD085E23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 is eligible?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5B27C-5452-42AC-A8F6-F65B29D4C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200" dirty="0"/>
              <a:t>Includes:</a:t>
            </a:r>
          </a:p>
          <a:p>
            <a:endParaRPr lang="en-GB" dirty="0"/>
          </a:p>
          <a:p>
            <a:pPr lvl="1"/>
            <a:r>
              <a:rPr lang="en-GB" sz="3200" dirty="0"/>
              <a:t>Local authorities</a:t>
            </a:r>
          </a:p>
          <a:p>
            <a:pPr lvl="1"/>
            <a:r>
              <a:rPr lang="en-GB" sz="3200" dirty="0"/>
              <a:t>Maintained schools within the state education system, including academies, Multi-Academy Trusts and free schools</a:t>
            </a:r>
          </a:p>
          <a:p>
            <a:pPr lvl="1"/>
            <a:r>
              <a:rPr lang="en-GB" sz="3200" dirty="0"/>
              <a:t>Nursery schools maintained by a local authority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A84636DE-3A72-4728-BE6A-59957A30D1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1765" y="503238"/>
            <a:ext cx="171450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211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CCCAD-31F1-4472-A763-AE3DAC443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are the benefits?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BCCC0-B194-49D5-B848-6B5ADF68E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Savings on energy bills – 100% of which will be retained by the public body</a:t>
            </a:r>
          </a:p>
          <a:p>
            <a:endParaRPr lang="en-GB" sz="3200" dirty="0"/>
          </a:p>
          <a:p>
            <a:r>
              <a:rPr lang="en-GB" sz="3200" dirty="0"/>
              <a:t>Cutting carbon emissions and tackling climate change</a:t>
            </a:r>
          </a:p>
          <a:p>
            <a:endParaRPr lang="en-GB" sz="3200" dirty="0"/>
          </a:p>
          <a:p>
            <a:r>
              <a:rPr lang="en-GB" sz="3200" dirty="0"/>
              <a:t>A better school environment – better lit, better insulated, warmer buildings with modern appliances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5C25EAF2-CA74-40F1-8DD5-D31D8DEBD9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1765" y="503238"/>
            <a:ext cx="171450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726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66EC5A8-E4FA-47AC-AEEB-0506D947BB9C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What measures are supported?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82EC646-2FB8-4CFE-B4EE-ECBB62FC52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161" t="42792" r="25242" b="30528"/>
          <a:stretch/>
        </p:blipFill>
        <p:spPr>
          <a:xfrm>
            <a:off x="452033" y="2363372"/>
            <a:ext cx="11287933" cy="3413911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315890CC-FA6D-4AED-9959-DF3BC24591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1765" y="503238"/>
            <a:ext cx="171450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875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3E4CA-1593-4A9C-93A9-465179E00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GB" sz="3200" dirty="0"/>
          </a:p>
          <a:p>
            <a:endParaRPr lang="en-GB" sz="4100" dirty="0"/>
          </a:p>
          <a:p>
            <a:r>
              <a:rPr lang="en-GB" sz="4100" dirty="0"/>
              <a:t>Category 2 or 3 measures must be combined with heat decarbonisation </a:t>
            </a:r>
          </a:p>
          <a:p>
            <a:endParaRPr lang="en-GB" sz="4100" dirty="0"/>
          </a:p>
          <a:p>
            <a:pPr marL="0" indent="0">
              <a:buNone/>
            </a:pPr>
            <a:r>
              <a:rPr lang="en-GB" sz="4100" dirty="0"/>
              <a:t>OR </a:t>
            </a:r>
          </a:p>
          <a:p>
            <a:pPr marL="0" indent="0">
              <a:buNone/>
            </a:pPr>
            <a:endParaRPr lang="en-GB" sz="4100" dirty="0"/>
          </a:p>
          <a:p>
            <a:r>
              <a:rPr lang="en-GB" sz="4100" dirty="0"/>
              <a:t>A written commitment must be made to future heat decarbonisation for the buildings in which measures are installed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3C9D697-7DC8-4E8F-9011-861EDDFCB7A9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What measures are supported?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5010F61-399D-42FB-86D7-6DFB82CB82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1765" y="503238"/>
            <a:ext cx="171450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971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41FCD-37B0-44DB-8F38-4F0A7F67F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measures are supported?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E6D4A22E-6802-45B3-81BA-879EFE4304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1765" y="503238"/>
            <a:ext cx="1714500" cy="619125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DC4307A-E505-45F5-B366-A3E3AAE51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449358"/>
              </p:ext>
            </p:extLst>
          </p:nvPr>
        </p:nvGraphicFramePr>
        <p:xfrm>
          <a:off x="838200" y="1491285"/>
          <a:ext cx="10353820" cy="5366715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261692">
                  <a:extLst>
                    <a:ext uri="{9D8B030D-6E8A-4147-A177-3AD203B41FA5}">
                      <a16:colId xmlns:a16="http://schemas.microsoft.com/office/drawing/2014/main" val="2012896474"/>
                    </a:ext>
                  </a:extLst>
                </a:gridCol>
                <a:gridCol w="2840266">
                  <a:extLst>
                    <a:ext uri="{9D8B030D-6E8A-4147-A177-3AD203B41FA5}">
                      <a16:colId xmlns:a16="http://schemas.microsoft.com/office/drawing/2014/main" val="1719600758"/>
                    </a:ext>
                  </a:extLst>
                </a:gridCol>
                <a:gridCol w="2769259">
                  <a:extLst>
                    <a:ext uri="{9D8B030D-6E8A-4147-A177-3AD203B41FA5}">
                      <a16:colId xmlns:a16="http://schemas.microsoft.com/office/drawing/2014/main" val="354291030"/>
                    </a:ext>
                  </a:extLst>
                </a:gridCol>
                <a:gridCol w="2482603">
                  <a:extLst>
                    <a:ext uri="{9D8B030D-6E8A-4147-A177-3AD203B41FA5}">
                      <a16:colId xmlns:a16="http://schemas.microsoft.com/office/drawing/2014/main" val="1559477355"/>
                    </a:ext>
                  </a:extLst>
                </a:gridCol>
              </a:tblGrid>
              <a:tr h="17274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</a:rPr>
                        <a:t>Air Source Heat Pump (air to water)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</a:rPr>
                        <a:t>Hand Dryers - replacement to more efficient type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Air Curtains - ambient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Small Hydropower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extLst>
                  <a:ext uri="{0D108BD9-81ED-4DB2-BD59-A6C34878D82A}">
                    <a16:rowId xmlns:a16="http://schemas.microsoft.com/office/drawing/2014/main" val="4197332522"/>
                  </a:ext>
                </a:extLst>
              </a:tr>
              <a:tr h="17274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Ground Source Heat Pump 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</a:rPr>
                        <a:t>Heat recovery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Air Curtains - heated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Solar PV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extLst>
                  <a:ext uri="{0D108BD9-81ED-4DB2-BD59-A6C34878D82A}">
                    <a16:rowId xmlns:a16="http://schemas.microsoft.com/office/drawing/2014/main" val="4152364174"/>
                  </a:ext>
                </a:extLst>
              </a:tr>
              <a:tr h="17274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Water Source Heat Pump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</a:rPr>
                        <a:t>Heating - discrete controls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Automatic speed doors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Solar Thermal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extLst>
                  <a:ext uri="{0D108BD9-81ED-4DB2-BD59-A6C34878D82A}">
                    <a16:rowId xmlns:a16="http://schemas.microsoft.com/office/drawing/2014/main" val="365768982"/>
                  </a:ext>
                </a:extLst>
              </a:tr>
              <a:tr h="17274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Connect to existing district heating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</a:rPr>
                        <a:t>Heating - distribution pipework improvements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Automatic/revolving doors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Time switches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extLst>
                  <a:ext uri="{0D108BD9-81ED-4DB2-BD59-A6C34878D82A}">
                    <a16:rowId xmlns:a16="http://schemas.microsoft.com/office/drawing/2014/main" val="1810556357"/>
                  </a:ext>
                </a:extLst>
              </a:tr>
              <a:tr h="17274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Heating - Electric Heating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</a:rPr>
                        <a:t>Heating - TRVs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Draught Lobby (external)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Low loss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extLst>
                  <a:ext uri="{0D108BD9-81ED-4DB2-BD59-A6C34878D82A}">
                    <a16:rowId xmlns:a16="http://schemas.microsoft.com/office/drawing/2014/main" val="3492282965"/>
                  </a:ext>
                </a:extLst>
              </a:tr>
              <a:tr h="17274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BEMS - bureau remotely managed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</a:rPr>
                        <a:t>Heating - TRVs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Draught Lobby (internal)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Low loss (cost difference)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extLst>
                  <a:ext uri="{0D108BD9-81ED-4DB2-BD59-A6C34878D82A}">
                    <a16:rowId xmlns:a16="http://schemas.microsoft.com/office/drawing/2014/main" val="555999897"/>
                  </a:ext>
                </a:extLst>
              </a:tr>
              <a:tr h="17274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BEMS - not remotely managed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</a:rPr>
                        <a:t>Heating - zone control valves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Radiator reflective foil (external walls)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Low loss+voltage management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extLst>
                  <a:ext uri="{0D108BD9-81ED-4DB2-BD59-A6C34878D82A}">
                    <a16:rowId xmlns:a16="http://schemas.microsoft.com/office/drawing/2014/main" val="3441366260"/>
                  </a:ext>
                </a:extLst>
              </a:tr>
              <a:tr h="28503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BEMS - remotely managed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</a:rPr>
                        <a:t>Replace steam calorifier with plate heat exchanger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Heating pipework insulation (external)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</a:rPr>
                        <a:t>Low </a:t>
                      </a:r>
                      <a:r>
                        <a:rPr lang="en-GB" sz="1000" u="none" strike="noStrike" dirty="0" err="1">
                          <a:effectLst/>
                        </a:rPr>
                        <a:t>loss+voltage</a:t>
                      </a:r>
                      <a:r>
                        <a:rPr lang="en-GB" sz="1000" u="none" strike="noStrike" dirty="0">
                          <a:effectLst/>
                        </a:rPr>
                        <a:t> management(cost difference)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extLst>
                  <a:ext uri="{0D108BD9-81ED-4DB2-BD59-A6C34878D82A}">
                    <a16:rowId xmlns:a16="http://schemas.microsoft.com/office/drawing/2014/main" val="3109794439"/>
                  </a:ext>
                </a:extLst>
              </a:tr>
              <a:tr h="17274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Compressed Air: air compressor upgrade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Steam trap replacements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</a:rPr>
                        <a:t>Heating pipework insulation (internal)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Transformer tapping change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extLst>
                  <a:ext uri="{0D108BD9-81ED-4DB2-BD59-A6C34878D82A}">
                    <a16:rowId xmlns:a16="http://schemas.microsoft.com/office/drawing/2014/main" val="2068281552"/>
                  </a:ext>
                </a:extLst>
              </a:tr>
              <a:tr h="17274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CRT to LED monitors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Thermal Stores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</a:rPr>
                        <a:t>Diode pumped solid state lasers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Fans - air handling unit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extLst>
                  <a:ext uri="{0D108BD9-81ED-4DB2-BD59-A6C34878D82A}">
                    <a16:rowId xmlns:a16="http://schemas.microsoft.com/office/drawing/2014/main" val="1221724023"/>
                  </a:ext>
                </a:extLst>
              </a:tr>
              <a:tr h="17274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Energy Efficient File Storage Replacement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Flow restrictors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</a:rPr>
                        <a:t>Energy Efficient Drying Cabinets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Fans - high efficiency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extLst>
                  <a:ext uri="{0D108BD9-81ED-4DB2-BD59-A6C34878D82A}">
                    <a16:rowId xmlns:a16="http://schemas.microsoft.com/office/drawing/2014/main" val="3005976145"/>
                  </a:ext>
                </a:extLst>
              </a:tr>
              <a:tr h="28503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Energy Efficient Server Replacement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Hot Water - chlorine dioxide dosing and biocide treatment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Energy Efficient Freezers (-25°C)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</a:rPr>
                        <a:t>Phase change material 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extLst>
                  <a:ext uri="{0D108BD9-81ED-4DB2-BD59-A6C34878D82A}">
                    <a16:rowId xmlns:a16="http://schemas.microsoft.com/office/drawing/2014/main" val="1805485313"/>
                  </a:ext>
                </a:extLst>
              </a:tr>
              <a:tr h="17274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Evaporative cooling for ICT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Hot Water - distribution improvements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</a:rPr>
                        <a:t>Energy Efficient Freezers (-86°C)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Ultrasonic Humidifiers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extLst>
                  <a:ext uri="{0D108BD9-81ED-4DB2-BD59-A6C34878D82A}">
                    <a16:rowId xmlns:a16="http://schemas.microsoft.com/office/drawing/2014/main" val="1847440114"/>
                  </a:ext>
                </a:extLst>
              </a:tr>
              <a:tr h="17274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Free Cooling for ICT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Hot Water - Efficient taps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</a:rPr>
                        <a:t>Energy Efficient Fume Cupboards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Ventilation - distribution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extLst>
                  <a:ext uri="{0D108BD9-81ED-4DB2-BD59-A6C34878D82A}">
                    <a16:rowId xmlns:a16="http://schemas.microsoft.com/office/drawing/2014/main" val="3912376204"/>
                  </a:ext>
                </a:extLst>
              </a:tr>
              <a:tr h="17274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Hot aisle/cold aisle containment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Hot Water - point of use heaters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Energy Efficient Growth Cabinets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Ventilation - presence controls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extLst>
                  <a:ext uri="{0D108BD9-81ED-4DB2-BD59-A6C34878D82A}">
                    <a16:rowId xmlns:a16="http://schemas.microsoft.com/office/drawing/2014/main" val="443673214"/>
                  </a:ext>
                </a:extLst>
              </a:tr>
              <a:tr h="28503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LED monitors instead of LCD (cost difference)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Energy efficient combi-oven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</a:rPr>
                        <a:t>Energy Efficient X-Ray Generator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Battery in combination with renewable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extLst>
                  <a:ext uri="{0D108BD9-81ED-4DB2-BD59-A6C34878D82A}">
                    <a16:rowId xmlns:a16="http://schemas.microsoft.com/office/drawing/2014/main" val="3123977347"/>
                  </a:ext>
                </a:extLst>
              </a:tr>
              <a:tr h="17274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Multi Functional Devices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Energy efficient convection-oven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Fume Cupboards - Auto Sash Closing + PIR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Standalone Batteries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extLst>
                  <a:ext uri="{0D108BD9-81ED-4DB2-BD59-A6C34878D82A}">
                    <a16:rowId xmlns:a16="http://schemas.microsoft.com/office/drawing/2014/main" val="847905789"/>
                  </a:ext>
                </a:extLst>
              </a:tr>
              <a:tr h="17274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Network PC power management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Steriliser to dishwasher replacement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</a:rPr>
                        <a:t>Fume Cupboards - VAV Controls + Inverter Drives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Upgrade uninterruptible power supply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extLst>
                  <a:ext uri="{0D108BD9-81ED-4DB2-BD59-A6C34878D82A}">
                    <a16:rowId xmlns:a16="http://schemas.microsoft.com/office/drawing/2014/main" val="3033543748"/>
                  </a:ext>
                </a:extLst>
              </a:tr>
              <a:tr h="17274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Thin client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Cavity wall insulation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Heat Recovery on Extract System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Capacity Improvements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extLst>
                  <a:ext uri="{0D108BD9-81ED-4DB2-BD59-A6C34878D82A}">
                    <a16:rowId xmlns:a16="http://schemas.microsoft.com/office/drawing/2014/main" val="3969833053"/>
                  </a:ext>
                </a:extLst>
              </a:tr>
              <a:tr h="17274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Uninterruptible Power Supplies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Double glazing with metal or plastic frames 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</a:rPr>
                        <a:t>LED - new fitting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Electrical Distribution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extLst>
                  <a:ext uri="{0D108BD9-81ED-4DB2-BD59-A6C34878D82A}">
                    <a16:rowId xmlns:a16="http://schemas.microsoft.com/office/drawing/2014/main" val="4148508517"/>
                  </a:ext>
                </a:extLst>
              </a:tr>
              <a:tr h="17274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Virtualisation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Dry wall lining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LED - same fitting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Incoming Electricity Provision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extLst>
                  <a:ext uri="{0D108BD9-81ED-4DB2-BD59-A6C34878D82A}">
                    <a16:rowId xmlns:a16="http://schemas.microsoft.com/office/drawing/2014/main" val="4287201447"/>
                  </a:ext>
                </a:extLst>
              </a:tr>
              <a:tr h="17274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Cooling - control system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Loft insulation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</a:rPr>
                        <a:t>Lighting - discrete controls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Flow Meters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extLst>
                  <a:ext uri="{0D108BD9-81ED-4DB2-BD59-A6C34878D82A}">
                    <a16:rowId xmlns:a16="http://schemas.microsoft.com/office/drawing/2014/main" val="667343994"/>
                  </a:ext>
                </a:extLst>
              </a:tr>
              <a:tr h="17274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Cooling - plant replacement/upgrade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Floor Insulation - suspended timber floor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</a:rPr>
                        <a:t>Lighting control system centralised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</a:rPr>
                        <a:t>Heat Meters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extLst>
                  <a:ext uri="{0D108BD9-81ED-4DB2-BD59-A6C34878D82A}">
                    <a16:rowId xmlns:a16="http://schemas.microsoft.com/office/drawing/2014/main" val="573019625"/>
                  </a:ext>
                </a:extLst>
              </a:tr>
              <a:tr h="17274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Energy Efficient Chillers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Floor Insulation - solid floor or other type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Fixed speed motor controls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</a:rPr>
                        <a:t>Metering Other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extLst>
                  <a:ext uri="{0D108BD9-81ED-4DB2-BD59-A6C34878D82A}">
                    <a16:rowId xmlns:a16="http://schemas.microsoft.com/office/drawing/2014/main" val="3046474900"/>
                  </a:ext>
                </a:extLst>
              </a:tr>
              <a:tr h="17274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Free cooling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Roof insulation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Motors - flat belt drives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Metering Software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extLst>
                  <a:ext uri="{0D108BD9-81ED-4DB2-BD59-A6C34878D82A}">
                    <a16:rowId xmlns:a16="http://schemas.microsoft.com/office/drawing/2014/main" val="1735429113"/>
                  </a:ext>
                </a:extLst>
              </a:tr>
              <a:tr h="28503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Replacement of air conditioning with evaporative cooling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Secondary glazing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Variable speed drives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</a:rPr>
                        <a:t> 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extLst>
                  <a:ext uri="{0D108BD9-81ED-4DB2-BD59-A6C34878D82A}">
                    <a16:rowId xmlns:a16="http://schemas.microsoft.com/office/drawing/2014/main" val="1618526590"/>
                  </a:ext>
                </a:extLst>
              </a:tr>
              <a:tr h="17274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Anaerobic digestion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Insulation - draught proofing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Motors - high efficiency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</a:rPr>
                        <a:t> 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extLst>
                  <a:ext uri="{0D108BD9-81ED-4DB2-BD59-A6C34878D82A}">
                    <a16:rowId xmlns:a16="http://schemas.microsoft.com/office/drawing/2014/main" val="2683853875"/>
                  </a:ext>
                </a:extLst>
              </a:tr>
              <a:tr h="17274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Incineration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Air Curtains - ambient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>
                          <a:effectLst/>
                        </a:rPr>
                        <a:t>Office equipment improvements for non-ICT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110" marR="7110" marT="711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 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3498031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4475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3D25D-C7BB-4279-83D9-AFEB36669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When will it be delivered?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94EEF6-420C-400F-B781-909361B05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Projects should aim to be completed by 31 March 2021 if possible</a:t>
            </a:r>
          </a:p>
          <a:p>
            <a:r>
              <a:rPr lang="en-GB" sz="2400" dirty="0"/>
              <a:t>Projects that cannot be completed by 31 March 2021 should be completed by 30 September 2021</a:t>
            </a:r>
          </a:p>
          <a:p>
            <a:r>
              <a:rPr lang="en-GB" sz="2400" dirty="0"/>
              <a:t>Projects that have an early completion date will be prioritised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C487DF14-3D24-4C2F-BB94-71D1774764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1765" y="503238"/>
            <a:ext cx="1714500" cy="619125"/>
          </a:xfrm>
          <a:prstGeom prst="rect">
            <a:avLst/>
          </a:prstGeo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C37045B8-6743-4F23-9B50-E5EF07CE76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58" t="52786" r="26598" b="33365"/>
          <a:stretch>
            <a:fillRect/>
          </a:stretch>
        </p:blipFill>
        <p:spPr bwMode="auto">
          <a:xfrm>
            <a:off x="631671" y="4360639"/>
            <a:ext cx="11104594" cy="1816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8470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2908F-F4D9-4D99-B48E-39AF80709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can I take part?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56507A-2404-40AA-84CB-D358A29E0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3200" dirty="0"/>
              <a:t>Lambeth Council is planning to submit a group application on behalf of schools in the borough</a:t>
            </a:r>
          </a:p>
          <a:p>
            <a:r>
              <a:rPr lang="en-GB" sz="3200" dirty="0"/>
              <a:t>Lambeth will develop an action plan and business case, estimating the costs and carbon savings for each school in the group</a:t>
            </a:r>
          </a:p>
          <a:p>
            <a:r>
              <a:rPr lang="en-GB" sz="3200" dirty="0"/>
              <a:t>Lambeth will need from schools:</a:t>
            </a:r>
          </a:p>
          <a:p>
            <a:pPr lvl="1"/>
            <a:r>
              <a:rPr lang="en-GB" sz="2600" dirty="0"/>
              <a:t>Strong expression of interest to take part</a:t>
            </a:r>
          </a:p>
          <a:p>
            <a:pPr lvl="1"/>
            <a:r>
              <a:rPr lang="en-GB" sz="2600" dirty="0"/>
              <a:t>Information needed to complete the action plan for each school (electricity and gas usage, information about heating system, information about lighting, condition of the roof…)</a:t>
            </a:r>
          </a:p>
          <a:p>
            <a:pPr lvl="1"/>
            <a:r>
              <a:rPr lang="en-GB" sz="2600" dirty="0"/>
              <a:t>A site visit should not be needed</a:t>
            </a:r>
          </a:p>
          <a:p>
            <a:pPr marL="457200" lvl="1" indent="0">
              <a:buNone/>
            </a:pPr>
            <a:r>
              <a:rPr lang="en-GB" dirty="0"/>
              <a:t>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2A026B40-6AEC-42FD-9282-72E0B2949A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1765" y="503238"/>
            <a:ext cx="171450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730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7227</TotalTime>
  <Words>791</Words>
  <Application>Microsoft Office PowerPoint</Application>
  <PresentationFormat>Widescreen</PresentationFormat>
  <Paragraphs>170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Verdana</vt:lpstr>
      <vt:lpstr>Office Theme</vt:lpstr>
      <vt:lpstr>Public Sector Decarbonisation Scheme (PSDS)  Lambeth Schools</vt:lpstr>
      <vt:lpstr>What is the PSDS?</vt:lpstr>
      <vt:lpstr>Who is eligible?</vt:lpstr>
      <vt:lpstr>What are the benefits?</vt:lpstr>
      <vt:lpstr>PowerPoint Presentation</vt:lpstr>
      <vt:lpstr>PowerPoint Presentation</vt:lpstr>
      <vt:lpstr>What measures are supported?</vt:lpstr>
      <vt:lpstr>When will it be delivered?</vt:lpstr>
      <vt:lpstr>How can I take part?</vt:lpstr>
      <vt:lpstr>Timeline</vt:lpstr>
      <vt:lpstr>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Sector Decarbonisation Scheme   Lambeth Schools</dc:title>
  <dc:creator>Paul Keenlyside</dc:creator>
  <cp:lastModifiedBy>Natasha Parker</cp:lastModifiedBy>
  <cp:revision>8</cp:revision>
  <dcterms:created xsi:type="dcterms:W3CDTF">2020-10-06T11:44:10Z</dcterms:created>
  <dcterms:modified xsi:type="dcterms:W3CDTF">2021-03-12T12:12:04Z</dcterms:modified>
</cp:coreProperties>
</file>